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0" r:id="rId2"/>
    <p:sldId id="259" r:id="rId3"/>
    <p:sldId id="258" r:id="rId4"/>
    <p:sldId id="256" r:id="rId5"/>
    <p:sldId id="257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352" r:id="rId15"/>
    <p:sldId id="353" r:id="rId16"/>
    <p:sldId id="354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369" r:id="rId37"/>
    <p:sldId id="37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792" autoAdjust="0"/>
  </p:normalViewPr>
  <p:slideViewPr>
    <p:cSldViewPr snapToGrid="0">
      <p:cViewPr varScale="1">
        <p:scale>
          <a:sx n="69" d="100"/>
          <a:sy n="69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2AC6E-453A-49F6-9679-DCA53CE2B3C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AFD4-20D6-4C5E-A483-312DFBB3B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46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以前车马很慢，邮件更慢，但数学家的思想很快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AFD4-20D6-4C5E-A483-312DFBB3B8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个盒子无区别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/>
              <a:t>个球有区别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AFD4-20D6-4C5E-A483-312DFBB3B82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76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4B9BC-368B-443B-8BF3-E97C0F722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B02EFD-783D-41DB-BDDE-20E8CB773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E8E9F6-DE94-43F5-91E8-BA6E4C5E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3DD944-F083-4F06-89E8-F0E61292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72208-25FB-4667-8BD9-9920654D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2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EC680-F8EF-4640-AA00-D5F8D966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34007C-1FF2-4EDA-9A2B-16E4F0111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609F3-5484-446C-A34E-64E2B045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DB8ED7-54F9-4E67-A4B0-EC97254B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5F322A-EDA5-4B58-8157-F99A606A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2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E90FA9-E51B-48F8-A628-07644367D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6623A2-99C3-497B-BEA9-23139C859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0196F-CEB2-4265-AAF9-30F74AC40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2751AE-A498-4F69-BA54-4FFDAC83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1AE4EE-4680-4666-BA59-D386FAB3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4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DDD92-FFA5-40B2-8153-1974331B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B4EDB-D334-488E-8F5E-6D3D0135A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8CCA14-5F6A-4ED6-AB1C-BE4A2D3B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2A5F8-F468-48F4-947D-0AF0638EB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C5680-30ED-44BF-862D-4DA765D6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00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B1893-0DAE-4A2A-88A8-66DCFF15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A12A5-0E1D-43D7-941F-4AB3E36A6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B9AB38-F59E-4BCE-80A6-C8AD0942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4D60E-AAB1-45E3-9955-6B24930D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38AF8-F6BC-4BE7-9E14-8C0D86CA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4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B400F-39E4-49F7-AA77-425F46C9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2DC9B-3A5C-4E2B-9F47-4C852C503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2B39F-15F6-470B-8398-97A87D247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A35FE3-9FC8-46F3-81F5-7023E1C23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DEFEFA-236C-46D6-AD5C-9B880FAF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082147-818E-4C10-8643-164AB3C1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86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EE7F4-9553-47AD-AD38-F2EB4B9D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F9AAE2-39A6-4DE0-9957-5721AA961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51E81F-3461-48AA-A6E0-E4C8A1AA3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CAE364-2DB2-4567-AD55-52FE7E00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F53913-4971-4CED-A255-ED589B80D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B99F23-366C-4753-90AC-DF1DA90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FB8E40-E757-4C91-B3AA-DF2FC7E5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7B997D-8042-4C6A-B37A-39F63F69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59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4C2B1-13FA-4092-B9C9-AD55B2248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4EF437-2D3C-45FD-A85A-D2FCCDF2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B4CB7C-D28D-4AD2-B180-45B9FB5B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95103D-9F95-4743-9D55-CEF7A36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1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5A11E3-4F0C-4F40-9C60-BCE4AB8A8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E3843D-0658-494C-A215-77162990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0359EB-FBA9-4C68-AE4D-B35188EF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72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70603-82DA-4802-917B-55BEC770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5BCAF-E7A9-4FD1-8E29-4D3F939C6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97DB64-3457-41F8-B234-BAEA3BB30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F760E2-8C2A-433E-91BA-DE981F61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B3CF0F-78C8-4C63-877B-DF324EC9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472238-E42D-46C1-85CB-90B16D46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95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8C9C9-2FC3-446F-B438-D7241EF0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B1599F-F2B4-42C8-BC09-D27DA18D6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53EB96-AF43-44B4-BF6D-87A36A5F6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94A838-662D-4050-9E28-AECD5918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F822F2-CD2B-4DEA-B62E-A81715BC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56E76-CA27-4D90-B731-13ED8DAD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09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578C1C-084F-4866-BEE6-E32C93AD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C8C62B-9258-4E4C-9777-528905163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408303-77A8-44C7-BDD5-E05D9CE5A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97B8E-AD5D-4B32-89E2-A88F389B93A3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2F2663-703E-4622-856A-706389CCB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58D40-4D36-41B3-BDC9-A0F2078EF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29CC5-4EFB-41D4-90D6-2B17ABAA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23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894" y="1176274"/>
            <a:ext cx="12157456" cy="12700"/>
          </a:xfrm>
          <a:custGeom>
            <a:avLst/>
            <a:gdLst>
              <a:gd name="connsiteX0" fmla="*/ 6350 w 12157456"/>
              <a:gd name="connsiteY0" fmla="*/ 6350 h 12700"/>
              <a:gd name="connsiteX1" fmla="*/ 12151105 w 12157456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57456" h="12700">
                <a:moveTo>
                  <a:pt x="6350" y="6350"/>
                </a:moveTo>
                <a:lnTo>
                  <a:pt x="12151105" y="6350"/>
                </a:lnTo>
              </a:path>
            </a:pathLst>
          </a:custGeom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0" y="691895"/>
            <a:ext cx="12192000" cy="792480"/>
          </a:xfrm>
          <a:custGeom>
            <a:avLst/>
            <a:gdLst>
              <a:gd name="connsiteX0" fmla="*/ 0 w 12192000"/>
              <a:gd name="connsiteY0" fmla="*/ 792479 h 792480"/>
              <a:gd name="connsiteX1" fmla="*/ 12192000 w 12192000"/>
              <a:gd name="connsiteY1" fmla="*/ 792479 h 792480"/>
              <a:gd name="connsiteX2" fmla="*/ 12192000 w 12192000"/>
              <a:gd name="connsiteY2" fmla="*/ 0 h 792480"/>
              <a:gd name="connsiteX3" fmla="*/ 0 w 12192000"/>
              <a:gd name="connsiteY3" fmla="*/ 0 h 792480"/>
              <a:gd name="connsiteX4" fmla="*/ 0 w 12192000"/>
              <a:gd name="connsiteY4" fmla="*/ 792479 h 792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792480">
                <a:moveTo>
                  <a:pt x="0" y="792479"/>
                </a:moveTo>
                <a:lnTo>
                  <a:pt x="12192000" y="792479"/>
                </a:lnTo>
                <a:lnTo>
                  <a:pt x="12192000" y="0"/>
                </a:lnTo>
                <a:lnTo>
                  <a:pt x="0" y="0"/>
                </a:lnTo>
                <a:lnTo>
                  <a:pt x="0" y="7924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41400"/>
            <a:ext cx="12192000" cy="1651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1333500"/>
            <a:ext cx="5283200" cy="2755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9200" y="2413000"/>
            <a:ext cx="5892800" cy="16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91900" y="63373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55700" y="4292600"/>
            <a:ext cx="4699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b="1" dirty="0" err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组合数学</a:t>
            </a:r>
            <a:r>
              <a:rPr lang="en-US" altLang="zh-CN" sz="3204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Combinatorics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64300" y="1803400"/>
            <a:ext cx="3000821" cy="13918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602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3602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 神奇的序列</a:t>
            </a:r>
            <a:endParaRPr lang="en-US" altLang="zh-CN" sz="3602" dirty="0">
              <a:solidFill>
                <a:srgbClr val="4D4D4D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342900" algn="l"/>
              </a:tabLst>
            </a:pPr>
            <a:r>
              <a:rPr lang="en-US" altLang="zh-CN" sz="3600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5-1Catalan</a:t>
            </a:r>
            <a:r>
              <a:rPr lang="zh-CN" altLang="en-US" sz="3600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数</a:t>
            </a:r>
            <a:endParaRPr lang="en-US" altLang="zh-CN" sz="3600" dirty="0">
              <a:solidFill>
                <a:srgbClr val="4D4D4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327900" y="4305300"/>
            <a:ext cx="2885405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zh-CN" altLang="en-US" sz="3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上海大学</a:t>
            </a:r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冷拓</a:t>
            </a:r>
            <a:endParaRPr lang="en-US" altLang="zh-CN" sz="3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628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B2FBDA-34D7-9A4E-9E92-165BC8A21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母函数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+……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pPr marL="0" indent="0">
                  <a:buNone/>
                </a:pPr>
                <a:endParaRPr lang="zh-CN" altLang="zh-CN" dirty="0"/>
              </a:p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+…⋯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+…⋯</m:t>
                        </m:r>
                      </m: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)=1+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eqArr>
                    <m:eqArr>
                      <m:eqArr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eqAr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endParaRPr lang="zh-CN" altLang="zh-CN" dirty="0"/>
              </a:p>
              <a:p>
                <a:endParaRPr lang="zh-CN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B2FBDA-34D7-9A4E-9E92-165BC8A21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6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5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044536-C79F-5A47-9CAE-1253AE7E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)=1+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limLow>
                          <m:limLow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 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eqArr>
                          </m:e>
                        </m:d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eqArr>
                          </m:e>
                        </m:d>
                      </m:e>
                    </m:eqArr>
                  </m:oMath>
                </a14:m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044536-C79F-5A47-9CAE-1253AE7E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83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B8C5F-910A-334C-B53C-67959811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问题等价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82F568A-1298-694C-8E47-C1B209D8A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81" y="1825625"/>
            <a:ext cx="7729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0224A-6E5E-CF4E-8D22-4023F118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32" y="13983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Catalan</a:t>
            </a:r>
            <a:r>
              <a:rPr kumimoji="1" lang="zh-CN" altLang="en-US" dirty="0"/>
              <a:t>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47397-21D0-7741-A259-9A554F30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139" y="1253331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 20 </a:t>
            </a:r>
            <a:r>
              <a:rPr kumimoji="1" lang="zh-CN" altLang="en-US" dirty="0"/>
              <a:t>世纪研究的热潮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err="1"/>
              <a:t>M.Kuchinski</a:t>
            </a:r>
            <a:r>
              <a:rPr kumimoji="1" lang="zh-CN" altLang="en-US" dirty="0"/>
              <a:t>找到</a:t>
            </a:r>
            <a:r>
              <a:rPr kumimoji="1" lang="en-US" altLang="zh-CN" dirty="0"/>
              <a:t>31</a:t>
            </a:r>
            <a:r>
              <a:rPr kumimoji="1" lang="zh-CN" altLang="en-US" dirty="0"/>
              <a:t>种问题结构都对应</a:t>
            </a:r>
            <a:r>
              <a:rPr kumimoji="1" lang="en-US" altLang="zh-CN" dirty="0"/>
              <a:t>Catalan</a:t>
            </a:r>
            <a:r>
              <a:rPr kumimoji="1" lang="zh-CN" altLang="en-US" dirty="0"/>
              <a:t>数</a:t>
            </a: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2010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8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21</a:t>
            </a:r>
            <a:r>
              <a:rPr kumimoji="1" lang="zh-CN" altLang="en-US" dirty="0"/>
              <a:t>日</a:t>
            </a:r>
            <a:r>
              <a:rPr kumimoji="1" lang="en-US" altLang="zh-CN" dirty="0"/>
              <a:t>, R. Stanley</a:t>
            </a:r>
            <a:r>
              <a:rPr kumimoji="1" lang="zh-CN" altLang="en-US" dirty="0"/>
              <a:t>找到</a:t>
            </a:r>
            <a:r>
              <a:rPr kumimoji="1" lang="en-US" altLang="zh-CN" dirty="0"/>
              <a:t>190</a:t>
            </a:r>
            <a:r>
              <a:rPr kumimoji="1" lang="zh-CN" altLang="en-US" dirty="0"/>
              <a:t>种不同问题结构都可以用 </a:t>
            </a:r>
            <a:r>
              <a:rPr kumimoji="1" lang="en-US" altLang="zh-CN" dirty="0"/>
              <a:t>Catalan</a:t>
            </a:r>
            <a:r>
              <a:rPr kumimoji="1" lang="zh-CN" altLang="en-US" dirty="0"/>
              <a:t>数来计数。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078342-FDB1-8E4E-9846-4CA3A564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9" y="3166948"/>
            <a:ext cx="7987748" cy="31821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C75F4A-97AC-1546-B370-16099DF1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0" y="2610704"/>
            <a:ext cx="2551245" cy="37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3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C:\Users\Leng\Desktop\C-Pic\week5_pdf_5_600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3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 descr="C:\Users\Leng\Desktop\C-Pic\week5_pdf_5_600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5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 descr="C:\Users\Leng\Desktop\C-Pic\week5_pdf_5_600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3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 descr="C:\Users\Leng\Desktop\C-Pic\week5_pdf_5_600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4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663229"/>
            <a:ext cx="4152900" cy="143827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10029825" cy="1819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39404"/>
            <a:ext cx="41719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7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 descr="C:\Users\Leng\Desktop\C-Pic\week5_pdf_5_600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7EF1-BFC2-8D4B-AA73-39D8467C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562"/>
          </a:xfrm>
        </p:spPr>
        <p:txBody>
          <a:bodyPr/>
          <a:lstStyle/>
          <a:p>
            <a:pPr algn="ctr"/>
            <a:r>
              <a:rPr kumimoji="1" lang="zh-CN" altLang="en-US" dirty="0"/>
              <a:t>二叉树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4112AE-DEB5-7241-B5A2-CF59C86617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0956235" cy="44862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kumimoji="1" lang="en-US" altLang="zh-CN" dirty="0"/>
                  <a:t>n </a:t>
                </a:r>
                <a:r>
                  <a:rPr kumimoji="1" lang="zh-CN" altLang="en-US" dirty="0"/>
                  <a:t>个节点构成的二叉树</a:t>
                </a:r>
                <a:r>
                  <a:rPr kumimoji="1" lang="en-US" altLang="zh-CN" dirty="0"/>
                  <a:t>, </a:t>
                </a:r>
                <a:r>
                  <a:rPr kumimoji="1" lang="zh-CN" altLang="en-US" dirty="0"/>
                  <a:t>共有多少种情形</a:t>
                </a:r>
                <a:r>
                  <a:rPr kumimoji="1" lang="en-US" altLang="zh-CN" dirty="0"/>
                  <a:t>?</a:t>
                </a: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根肯定会占用一个结点</a:t>
                </a:r>
                <a:r>
                  <a:rPr kumimoji="1" lang="en-US" altLang="zh-CN" dirty="0"/>
                  <a:t>, </a:t>
                </a:r>
                <a:r>
                  <a:rPr kumimoji="1" lang="zh-CN" altLang="en-US" dirty="0"/>
                  <a:t>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表示根的左子树含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 个结点 ，右子树含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个结点</a:t>
                </a:r>
                <a:endParaRPr kumimoji="1" lang="en-US" altLang="zh-CN" dirty="0"/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除了根之外剩余的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个结点可以有如下的分配方式</a:t>
                </a:r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,,,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−1, 0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设问题的解为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(0)∗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−1)+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(1)∗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−2)+……..+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(1)+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−1)∗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zh-CN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假设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(0)=1</m:t>
                    </m:r>
                  </m:oMath>
                </a14:m>
                <a:r>
                  <a:rPr kumimoji="1"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(1)=1,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(2)=2,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(3)=5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4112AE-DEB5-7241-B5A2-CF59C8661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0956235" cy="4486275"/>
              </a:xfrm>
              <a:blipFill>
                <a:blip r:embed="rId2"/>
                <a:stretch>
                  <a:fillRect l="-579" t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4947448-0372-B44B-84B9-D9455031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934" y="110988"/>
            <a:ext cx="4127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 descr="C:\Users\Leng\Desktop\C-Pic\week5_pdf_5_600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5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 descr="C:\Users\Leng\Desktop\C-Pic\week5_pdf_5_600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17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 descr="C:\Users\Leng\Desktop\C-Pic\week5_pdf_5_60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 descr="C:\Users\Leng\Desktop\C-Pic\week5_pdf_5_600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57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 descr="C:\Users\Leng\Desktop\C-Pic\week5_pdf_5_60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369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 descr="C:\Users\Leng\Desktop\C-Pic\week5_pdf_5_600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82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 descr="C:\Users\Leng\Desktop\C-Pic\week5_pdf_5_600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68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 descr="C:\Users\Leng\Desktop\C-Pic\week5_pdf_5_600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81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 descr="C:\Users\Leng\Desktop\C-Pic\week5_pdf_5_600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213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 descr="C:\Users\Leng\Desktop\C-Pic\week5_pdf_5_600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49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70A2C-E446-7B49-93D0-08970CC3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计算机界的精灵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5083AC-E7C5-B641-AC98-420707171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一个栈</a:t>
            </a:r>
            <a:r>
              <a:rPr kumimoji="1" lang="en-US" altLang="zh-CN" dirty="0"/>
              <a:t>(</a:t>
            </a:r>
            <a:r>
              <a:rPr kumimoji="1" lang="zh-CN" altLang="en-US" dirty="0"/>
              <a:t>无穷大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的进栈序列为 有多少个 不同的出栈序列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210D5-F114-4542-AC77-F9F19292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139"/>
            <a:ext cx="4161183" cy="42748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987060-4E55-6B47-A7F3-53A1FE75C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666" y="2422678"/>
            <a:ext cx="1784650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0F3452-1569-8E4B-AD9A-FD5FEDB2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085" y="2499139"/>
            <a:ext cx="3491697" cy="20468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75BE4A-7D4C-A64F-B7A2-A769CD26106F}"/>
              </a:ext>
            </a:extLst>
          </p:cNvPr>
          <p:cNvSpPr txBox="1"/>
          <p:nvPr/>
        </p:nvSpPr>
        <p:spPr>
          <a:xfrm>
            <a:off x="7168610" y="4745926"/>
            <a:ext cx="3554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zh-CN" sz="2800" dirty="0"/>
              <a:t>入， </a:t>
            </a:r>
            <a:r>
              <a:rPr lang="en-US" altLang="zh-CN" sz="2800" dirty="0"/>
              <a:t>2 </a:t>
            </a:r>
            <a:r>
              <a:rPr lang="zh-CN" altLang="zh-CN" sz="2800" dirty="0"/>
              <a:t>入 </a:t>
            </a:r>
            <a:r>
              <a:rPr lang="en-US" altLang="zh-CN" sz="2800" dirty="0"/>
              <a:t>2 </a:t>
            </a:r>
            <a:r>
              <a:rPr lang="zh-CN" altLang="zh-CN" sz="2800" dirty="0"/>
              <a:t>出</a:t>
            </a:r>
            <a:r>
              <a:rPr lang="en-US" altLang="zh-CN" sz="2800" dirty="0"/>
              <a:t>, 1 </a:t>
            </a:r>
            <a:r>
              <a:rPr lang="zh-CN" altLang="zh-CN" sz="2800" dirty="0"/>
              <a:t>出</a:t>
            </a:r>
          </a:p>
          <a:p>
            <a:r>
              <a:rPr lang="en-US" altLang="zh-CN" sz="2800" dirty="0"/>
              <a:t>3</a:t>
            </a:r>
            <a:r>
              <a:rPr lang="zh-CN" altLang="zh-CN" sz="2800" dirty="0"/>
              <a:t>入，</a:t>
            </a:r>
            <a:r>
              <a:rPr lang="en-US" altLang="zh-CN" sz="2800" dirty="0"/>
              <a:t>3</a:t>
            </a:r>
            <a:r>
              <a:rPr lang="zh-CN" altLang="zh-CN" sz="2800" dirty="0"/>
              <a:t>出，</a:t>
            </a:r>
            <a:r>
              <a:rPr lang="en-US" altLang="zh-CN" sz="2800" dirty="0"/>
              <a:t>4</a:t>
            </a:r>
            <a:r>
              <a:rPr lang="zh-CN" altLang="zh-CN" sz="2800" dirty="0"/>
              <a:t>入，</a:t>
            </a:r>
            <a:r>
              <a:rPr lang="en-US" altLang="zh-CN" sz="2800" dirty="0"/>
              <a:t>4</a:t>
            </a:r>
            <a:r>
              <a:rPr lang="zh-CN" altLang="zh-CN" sz="2800" dirty="0"/>
              <a:t>出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305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4" name="Picture 2" descr="C:\Users\Leng\Desktop\C-Pic\week5_pdf_5_600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65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Leng\Desktop\C-Pic-all\week5_pdf_5_60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75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0658" name="Picture 2" descr="C:\Users\Leng\Desktop\C-Pic\week5_pdf_5_60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79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 descr="C:\Users\Leng\Desktop\C-Pic\week5_pdf_5_600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8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3730" name="Picture 2" descr="C:\Users\Leng\Desktop\C-Pic\week5_pdf_5_600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66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4754" name="Picture 2" descr="C:\Users\Leng\Desktop\C-Pic\week5_pdf_5_600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22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 descr="C:\Users\Leng\Desktop\C-Pic\week5_pdf_5_600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16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5" name="Picture 3" descr="C:\Users\Leng\Desktop\C-Pic\week5_pdf_5_600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9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D7CB6-8E8B-7A4A-8DE0-29DBDDEB4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94731" y="591015"/>
            <a:ext cx="9144000" cy="1343721"/>
          </a:xfrm>
        </p:spPr>
        <p:txBody>
          <a:bodyPr>
            <a:noAutofit/>
          </a:bodyPr>
          <a:lstStyle/>
          <a:p>
            <a:r>
              <a:rPr kumimoji="1" lang="en-US" altLang="zh-CN" sz="2400" dirty="0"/>
              <a:t>1751 </a:t>
            </a:r>
            <a:r>
              <a:rPr kumimoji="1" lang="zh-CN" altLang="en-US" sz="2400" dirty="0"/>
              <a:t>年欧拉在与哥德巴赫的通信中提出一个问题</a:t>
            </a:r>
            <a:r>
              <a:rPr kumimoji="1" lang="en-US" altLang="zh-CN" sz="2400" dirty="0"/>
              <a:t>: </a:t>
            </a:r>
            <a:br>
              <a:rPr kumimoji="1" lang="en-US" altLang="zh-CN" sz="2400" dirty="0"/>
            </a:br>
            <a:br>
              <a:rPr kumimoji="1" lang="en-US" altLang="zh-CN" sz="2400" dirty="0"/>
            </a:br>
            <a:r>
              <a:rPr kumimoji="1" lang="en-US" altLang="zh-CN" sz="2400" dirty="0"/>
              <a:t>- </a:t>
            </a:r>
            <a:r>
              <a:rPr kumimoji="1" lang="zh-CN" altLang="en-US" sz="2400" dirty="0"/>
              <a:t>正 </a:t>
            </a:r>
            <a:r>
              <a:rPr kumimoji="1" lang="en-US" altLang="zh-CN" sz="2400" dirty="0"/>
              <a:t>n</a:t>
            </a:r>
            <a:r>
              <a:rPr kumimoji="1" lang="zh-CN" altLang="en-US" sz="2400" dirty="0"/>
              <a:t> 边形化分为不重叠的三角形有多少种方法</a:t>
            </a:r>
            <a:r>
              <a:rPr kumimoji="1" lang="en-US" altLang="zh-CN" sz="2400" dirty="0"/>
              <a:t>?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CD3119E-ECAE-BE47-9728-E7E5C0CE1A8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59980" y="2375404"/>
                <a:ext cx="9144000" cy="165576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(0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−1)+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(1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−2)+…….+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(1)+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(0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zh-CN" altLang="zh-CN" sz="2000" dirty="0">
                    <a:effectLst/>
                  </a:rPr>
                  <a:t> 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CD3119E-ECAE-BE47-9728-E7E5C0CE1A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59980" y="2375404"/>
                <a:ext cx="9144000" cy="16557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C0A379B-7995-B440-9F59-C2E79406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19" y="2714393"/>
            <a:ext cx="5676900" cy="4038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FDAE51-CDE4-A04B-90F2-BA8F9EA5A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3" y="3030092"/>
            <a:ext cx="5661986" cy="26801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865097-5FF9-5A4D-9D49-2222AFB0772D}"/>
              </a:ext>
            </a:extLst>
          </p:cNvPr>
          <p:cNvSpPr txBox="1"/>
          <p:nvPr/>
        </p:nvSpPr>
        <p:spPr>
          <a:xfrm>
            <a:off x="2120348" y="3030092"/>
            <a:ext cx="35904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FF0F3B0-38CA-414F-91A2-CC553BBD74CF}"/>
                  </a:ext>
                </a:extLst>
              </p:cNvPr>
              <p:cNvSpPr/>
              <p:nvPr/>
            </p:nvSpPr>
            <p:spPr>
              <a:xfrm>
                <a:off x="1323601" y="5932438"/>
                <a:ext cx="3634328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⋅6⋅10⋅14⋅18⋅22⋯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e>
                          </m:d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2⋅3⋅4⋅5⋅6⋅7⋅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FF0F3B0-38CA-414F-91A2-CC553BBD7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601" y="5932438"/>
                <a:ext cx="3634328" cy="669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94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C0E8BB-8480-824D-8222-3B799DB7A151}"/>
              </a:ext>
            </a:extLst>
          </p:cNvPr>
          <p:cNvSpPr/>
          <p:nvPr/>
        </p:nvSpPr>
        <p:spPr>
          <a:xfrm>
            <a:off x="887897" y="888040"/>
            <a:ext cx="10614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有n个人围在圆桌参加晩宴，他们两两直接想通过握手相互认识。但是可能影响别人，所以他们的手不能有交叉，那么一共有多少种握手的方式?</a:t>
            </a:r>
            <a:endParaRPr lang="en-US" altLang="zh-CN" sz="2400" dirty="0"/>
          </a:p>
          <a:p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结果是Catalan数。这就是著名的“Hands across the table” 问题，还有同名爱情电影呢。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0ACB0A-650C-584C-96B7-C51E3D2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258930"/>
            <a:ext cx="12052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25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2F82-81BD-8946-9C2A-783C4DA6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回顾历史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4D0283-8253-B34C-BD31-22069741E0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1758</a:t>
                </a:r>
                <a:r>
                  <a:rPr kumimoji="1" lang="zh-CN" altLang="en-US" dirty="0"/>
                  <a:t>年</a:t>
                </a:r>
                <a:r>
                  <a:rPr kumimoji="1" lang="en-US" altLang="zh-CN" dirty="0"/>
                  <a:t>, Johann </a:t>
                </a:r>
                <a:r>
                  <a:rPr kumimoji="1" lang="en-US" altLang="zh-CN" dirty="0" err="1"/>
                  <a:t>Segner</a:t>
                </a:r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给出了欧拉问题的递推关系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zh-CN" dirty="0"/>
              </a:p>
              <a:p>
                <a:r>
                  <a:rPr kumimoji="1" lang="en-US" altLang="zh-CN" dirty="0"/>
                  <a:t>1838</a:t>
                </a:r>
                <a:r>
                  <a:rPr kumimoji="1" lang="zh-CN" altLang="en-US" dirty="0"/>
                  <a:t>年</a:t>
                </a:r>
                <a:r>
                  <a:rPr kumimoji="1" lang="en-US" altLang="zh-CN" dirty="0"/>
                  <a:t>, </a:t>
                </a:r>
                <a:r>
                  <a:rPr kumimoji="1" lang="zh-CN" altLang="en-US" dirty="0"/>
                  <a:t>研究热潮</a:t>
                </a:r>
              </a:p>
              <a:p>
                <a:pPr lvl="1"/>
                <a:r>
                  <a:rPr kumimoji="1" lang="en-US" altLang="zh-CN" dirty="0"/>
                  <a:t>Gabriel Lame</a:t>
                </a:r>
                <a:r>
                  <a:rPr kumimoji="1" lang="zh-CN" altLang="en-US" dirty="0"/>
                  <a:t>给出完整证明和简洁表达式</a:t>
                </a:r>
              </a:p>
              <a:p>
                <a:pPr lvl="1"/>
                <a:r>
                  <a:rPr kumimoji="1" lang="en-US" altLang="zh-CN" dirty="0"/>
                  <a:t>Eugène Charles Catalan</a:t>
                </a:r>
                <a:r>
                  <a:rPr kumimoji="1" lang="zh-CN" altLang="en-US" dirty="0"/>
                  <a:t>在研究汉诺塔时探讨了相关问题</a:t>
                </a:r>
                <a:r>
                  <a:rPr kumimoji="1" lang="en-US" altLang="zh-CN" dirty="0"/>
                  <a:t>, </a:t>
                </a:r>
                <a:r>
                  <a:rPr kumimoji="1" lang="zh-CN" altLang="en-US" dirty="0"/>
                  <a:t>解决了括号表达式的问题</a:t>
                </a:r>
                <a:r>
                  <a:rPr kumimoji="1" lang="en-US" altLang="zh-CN" dirty="0"/>
                  <a:t>.</a:t>
                </a:r>
              </a:p>
              <a:p>
                <a:pPr lvl="1"/>
                <a:r>
                  <a:rPr kumimoji="1" lang="en-US" altLang="zh-CN" dirty="0"/>
                  <a:t>1900 Eugen </a:t>
                </a:r>
                <a:r>
                  <a:rPr kumimoji="1" lang="en-US" altLang="zh-CN" dirty="0" err="1"/>
                  <a:t>Netto</a:t>
                </a:r>
                <a:r>
                  <a:rPr kumimoji="1" lang="zh-CN" altLang="en-US" dirty="0"/>
                  <a:t>在著作中将该数归功于</a:t>
                </a:r>
                <a:r>
                  <a:rPr kumimoji="1" lang="en-US" altLang="zh-CN" dirty="0"/>
                  <a:t>Catalan.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4D0283-8253-B34C-BD31-22069741E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3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2F82-81BD-8946-9C2A-783C4DA6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回顾历史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4D0283-8253-B34C-BD31-22069741E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1988 </a:t>
            </a:r>
            <a:r>
              <a:rPr kumimoji="1" lang="zh-CN" altLang="en-US" dirty="0"/>
              <a:t>年以及</a:t>
            </a:r>
            <a:r>
              <a:rPr kumimoji="1" lang="en-US" altLang="zh-CN" dirty="0"/>
              <a:t>1999</a:t>
            </a:r>
            <a:r>
              <a:rPr kumimoji="1" lang="zh-CN" altLang="en-US" dirty="0"/>
              <a:t>年的文献研究表明实际上最初发现</a:t>
            </a:r>
            <a:r>
              <a:rPr kumimoji="1" lang="en-US" altLang="zh-CN" dirty="0"/>
              <a:t>Catalan</a:t>
            </a:r>
            <a:r>
              <a:rPr kumimoji="1" lang="zh-CN" altLang="en-US" dirty="0"/>
              <a:t>数的也不是</a:t>
            </a:r>
            <a:r>
              <a:rPr kumimoji="1" lang="en-US" altLang="zh-CN" dirty="0"/>
              <a:t>Euler</a:t>
            </a:r>
          </a:p>
          <a:p>
            <a:pPr lvl="1"/>
            <a:r>
              <a:rPr kumimoji="1" lang="en-US" altLang="zh-CN" sz="2800" dirty="0"/>
              <a:t>1753 </a:t>
            </a:r>
            <a:r>
              <a:rPr kumimoji="1" lang="zh-CN" altLang="en-US" sz="2800" dirty="0"/>
              <a:t>欧拉在解决凸包划分成三角形问题的时候</a:t>
            </a:r>
            <a:r>
              <a:rPr kumimoji="1" lang="en-US" altLang="zh-CN" sz="2800" dirty="0"/>
              <a:t>, </a:t>
            </a:r>
            <a:r>
              <a:rPr kumimoji="1" lang="zh-CN" altLang="en-US" sz="2800" dirty="0"/>
              <a:t>推出了</a:t>
            </a:r>
            <a:r>
              <a:rPr kumimoji="1" lang="en-US" altLang="zh-CN" sz="2800" dirty="0"/>
              <a:t>Catalan</a:t>
            </a:r>
            <a:r>
              <a:rPr kumimoji="1" lang="zh-CN" altLang="en-US" sz="2800" dirty="0"/>
              <a:t>数 </a:t>
            </a:r>
            <a:endParaRPr kumimoji="1" lang="en-US" altLang="zh-CN" sz="2800" dirty="0"/>
          </a:p>
          <a:p>
            <a:pPr lvl="1"/>
            <a:r>
              <a:rPr kumimoji="1" lang="en-US" altLang="zh-CN" sz="2800" dirty="0"/>
              <a:t>1730 </a:t>
            </a:r>
            <a:r>
              <a:rPr kumimoji="1" lang="zh-CN" altLang="en-US" sz="2800" dirty="0"/>
              <a:t>年我国清朝时期的明安图比</a:t>
            </a:r>
            <a:r>
              <a:rPr kumimoji="1" lang="en-US" altLang="zh-CN" sz="2800" dirty="0"/>
              <a:t>Catalan</a:t>
            </a:r>
            <a:r>
              <a:rPr kumimoji="1" lang="zh-CN" altLang="en-US" sz="2800" dirty="0"/>
              <a:t>更早使用了</a:t>
            </a:r>
            <a:r>
              <a:rPr kumimoji="1" lang="en-US" altLang="zh-CN" sz="2800" dirty="0"/>
              <a:t>Catalan</a:t>
            </a:r>
            <a:r>
              <a:rPr kumimoji="1" lang="zh-CN" altLang="en-US" sz="2800" dirty="0"/>
              <a:t>数，见</a:t>
            </a:r>
            <a:r>
              <a:rPr kumimoji="1" lang="en-US" altLang="zh-CN" sz="2800" dirty="0"/>
              <a:t>《</a:t>
            </a:r>
            <a:r>
              <a:rPr kumimoji="1" lang="zh-CN" altLang="en-US" sz="2800" dirty="0"/>
              <a:t>割圜密率捷法</a:t>
            </a:r>
            <a:r>
              <a:rPr kumimoji="1" lang="en-US" altLang="zh-CN" sz="2800" dirty="0"/>
              <a:t>》</a:t>
            </a:r>
            <a:r>
              <a:rPr kumimoji="1" lang="zh-CN" altLang="en-US" sz="2800" dirty="0"/>
              <a:t>。后来他的学生在</a:t>
            </a:r>
            <a:r>
              <a:rPr kumimoji="1" lang="en-US" altLang="zh-CN" sz="2800" dirty="0"/>
              <a:t>1774</a:t>
            </a:r>
            <a:r>
              <a:rPr kumimoji="1" lang="zh-CN" altLang="en-US" sz="2800" dirty="0"/>
              <a:t>年将其完成发表。</a:t>
            </a:r>
          </a:p>
        </p:txBody>
      </p:sp>
    </p:spTree>
    <p:extLst>
      <p:ext uri="{BB962C8B-B14F-4D97-AF65-F5344CB8AC3E}">
        <p14:creationId xmlns:p14="http://schemas.microsoft.com/office/powerpoint/2010/main" val="2426574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80F54-CA2A-094F-BDB9-677B2415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Catalan</a:t>
            </a:r>
            <a:r>
              <a:rPr kumimoji="1" lang="zh-CN" altLang="en-US" dirty="0"/>
              <a:t>数</a:t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1D286-CEEB-444B-8491-C851D98ED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24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比利时的数学家欧仁</a:t>
                </a:r>
                <a:r>
                  <a:rPr kumimoji="1" lang="en-US" altLang="zh-CN" dirty="0"/>
                  <a:t>·</a:t>
                </a:r>
                <a:r>
                  <a:rPr kumimoji="1" lang="zh-CN" altLang="en-US" dirty="0"/>
                  <a:t>查理</a:t>
                </a:r>
                <a:r>
                  <a:rPr kumimoji="1" lang="en-US" altLang="zh-CN" dirty="0"/>
                  <a:t>·</a:t>
                </a:r>
                <a:r>
                  <a:rPr kumimoji="1" lang="zh-CN" altLang="en-US" dirty="0"/>
                  <a:t>卡塔兰 </a:t>
                </a:r>
                <a:r>
                  <a:rPr kumimoji="1" lang="en-US" altLang="zh-CN" dirty="0"/>
                  <a:t>(1814-1894) </a:t>
                </a:r>
                <a:r>
                  <a:rPr kumimoji="1" lang="zh-CN" altLang="en-US" dirty="0"/>
                  <a:t>命名</a:t>
                </a:r>
              </a:p>
              <a:p>
                <a:r>
                  <a:rPr kumimoji="1" lang="en-US" altLang="zh-CN" dirty="0"/>
                  <a:t>OEIS A000108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1,2,5,14,42,132,429,1430,4862,16796,58786,208012,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742900,2674440,9694845,35357670,129644790,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477638700,1767263190,6564120420,24466267020,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91482563640,343059613650,1289904147324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4861946401452</a:t>
                </a:r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−1)+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−2)+……..+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(1)+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1D286-CEEB-444B-8491-C851D98ED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2496" cy="4351338"/>
              </a:xfrm>
              <a:blipFill>
                <a:blip r:embed="rId2"/>
                <a:stretch>
                  <a:fillRect l="-1151" t="-3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26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165ADC-E7E2-5149-9E6A-08441DA1A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161" y="1253331"/>
                <a:ext cx="115260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eqAr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−1)+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−2)+…….+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165ADC-E7E2-5149-9E6A-08441DA1A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161" y="1253331"/>
                <a:ext cx="11526078" cy="4351338"/>
              </a:xfrm>
              <a:blipFill>
                <a:blip r:embed="rId2"/>
                <a:stretch>
                  <a:fillRect t="-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910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706</Words>
  <Application>Microsoft Office PowerPoint</Application>
  <PresentationFormat>宽屏</PresentationFormat>
  <Paragraphs>68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二叉树</vt:lpstr>
      <vt:lpstr>计算机界的精灵 </vt:lpstr>
      <vt:lpstr>1751 年欧拉在与哥德巴赫的通信中提出一个问题:   - 正 n 边形化分为不重叠的三角形有多少种方法?</vt:lpstr>
      <vt:lpstr>PowerPoint 演示文稿</vt:lpstr>
      <vt:lpstr>回顾历史</vt:lpstr>
      <vt:lpstr>回顾历史</vt:lpstr>
      <vt:lpstr>Catalan数 </vt:lpstr>
      <vt:lpstr>PowerPoint 演示文稿</vt:lpstr>
      <vt:lpstr>PowerPoint 演示文稿</vt:lpstr>
      <vt:lpstr>PowerPoint 演示文稿</vt:lpstr>
      <vt:lpstr>问题等价</vt:lpstr>
      <vt:lpstr>Catalan数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冷 拓</dc:creator>
  <cp:lastModifiedBy>冷 拓</cp:lastModifiedBy>
  <cp:revision>12</cp:revision>
  <dcterms:created xsi:type="dcterms:W3CDTF">2021-09-23T04:44:39Z</dcterms:created>
  <dcterms:modified xsi:type="dcterms:W3CDTF">2021-10-14T03:03:05Z</dcterms:modified>
</cp:coreProperties>
</file>